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74" r:id="rId3"/>
    <p:sldId id="273" r:id="rId4"/>
    <p:sldId id="275" r:id="rId5"/>
    <p:sldId id="283" r:id="rId6"/>
    <p:sldId id="279" r:id="rId7"/>
    <p:sldId id="272" r:id="rId8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222C"/>
    <a:srgbClr val="003096"/>
    <a:srgbClr val="0F3C74"/>
    <a:srgbClr val="3EAF79"/>
    <a:srgbClr val="FF0016"/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94661" autoAdjust="0"/>
  </p:normalViewPr>
  <p:slideViewPr>
    <p:cSldViewPr snapToGrid="0">
      <p:cViewPr>
        <p:scale>
          <a:sx n="56" d="100"/>
          <a:sy n="56" d="100"/>
        </p:scale>
        <p:origin x="-132" y="-30"/>
      </p:cViewPr>
      <p:guideLst>
        <p:guide orient="horz" pos="4319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  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4.5266618249656942E-2"/>
                  <c:y val="-0.204687624136823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5E-489A-ADE3-02E73F045BD0}"/>
                </c:ext>
              </c:extLst>
            </c:dLbl>
            <c:dLbl>
              <c:idx val="1"/>
              <c:layout>
                <c:manualLayout>
                  <c:x val="-0.11194580161446652"/>
                  <c:y val="-0.198242576277827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5E-489A-ADE3-02E73F045BD0}"/>
                </c:ext>
              </c:extLst>
            </c:dLbl>
            <c:dLbl>
              <c:idx val="2"/>
              <c:layout>
                <c:manualLayout>
                  <c:x val="-7.2695134813255638E-2"/>
                  <c:y val="-7.6016738405280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5E-489A-ADE3-02E73F045BD0}"/>
                </c:ext>
              </c:extLst>
            </c:dLbl>
            <c:dLbl>
              <c:idx val="3"/>
              <c:layout>
                <c:manualLayout>
                  <c:x val="-1.9317600107549984E-2"/>
                  <c:y val="-5.65585055150759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5E-489A-ADE3-02E73F045BD0}"/>
                </c:ext>
              </c:extLst>
            </c:dLbl>
            <c:dLbl>
              <c:idx val="4"/>
              <c:layout>
                <c:manualLayout>
                  <c:x val="6.2086718532972839E-2"/>
                  <c:y val="-4.38412354640880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5E-489A-ADE3-02E73F045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00206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Полицейско сътрудничество</c:v>
                </c:pt>
                <c:pt idx="1">
                  <c:v>Убежище и миграция</c:v>
                </c:pt>
                <c:pt idx="2">
                  <c:v>Добро управление</c:v>
                </c:pt>
                <c:pt idx="3">
                  <c:v>Подобряване на ситуацията на ромското население</c:v>
                </c:pt>
                <c:pt idx="4">
                  <c:v>Управление на програмата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24274423.434799999</c:v>
                </c:pt>
                <c:pt idx="1">
                  <c:v>11550954.800000001</c:v>
                </c:pt>
                <c:pt idx="2">
                  <c:v>5574030</c:v>
                </c:pt>
                <c:pt idx="3">
                  <c:v>5045964</c:v>
                </c:pt>
                <c:pt idx="4">
                  <c:v>3024863.7495999997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75E-489A-ADE3-02E73F045BD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BC0F-7084-4C9F-B157-046C3CBDF955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DFC9-24E8-442D-BDAD-54B920CFC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22.11.2018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157" y="684923"/>
            <a:ext cx="1494875" cy="1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6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698665"/>
            <a:ext cx="1495888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22.11.2018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737576"/>
            <a:ext cx="1495888" cy="1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59" r:id="rId9"/>
    <p:sldLayoutId id="2147483660" r:id="rId10"/>
    <p:sldLayoutId id="2147483667" r:id="rId11"/>
    <p:sldLayoutId id="2147483661" r:id="rId12"/>
    <p:sldLayoutId id="2147483668" r:id="rId13"/>
    <p:sldLayoutId id="2147483651" r:id="rId14"/>
    <p:sldLayoutId id="2147483669" r:id="rId15"/>
    <p:sldLayoutId id="2147483670" r:id="rId16"/>
    <p:sldLayoutId id="2147483663" r:id="rId17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Програма „Вътрешни работи“</a:t>
            </a:r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19136392" y="12644434"/>
            <a:ext cx="3985698" cy="523220"/>
          </a:xfrm>
        </p:spPr>
        <p:txBody>
          <a:bodyPr/>
          <a:lstStyle/>
          <a:p>
            <a:fld id="{35900153-C3D1-4B62-A437-E57CAB8AEB13}" type="datetime1">
              <a:rPr lang="nb-NO" sz="2800" smtClean="0"/>
              <a:t>22.11.2018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dirty="0" smtClean="0"/>
              <a:t>Красимир </a:t>
            </a:r>
            <a:r>
              <a:rPr lang="bg-BG" dirty="0" err="1" smtClean="0"/>
              <a:t>Ушнев</a:t>
            </a:r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1260156" y="12307616"/>
            <a:ext cx="8544243" cy="861774"/>
          </a:xfrm>
        </p:spPr>
        <p:txBody>
          <a:bodyPr/>
          <a:lstStyle/>
          <a:p>
            <a:r>
              <a:rPr lang="bg-BG" sz="2800" dirty="0" smtClean="0"/>
              <a:t>Началник отдел „Програми и проекти“</a:t>
            </a:r>
            <a:endParaRPr lang="en-GB" sz="28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>
          <a:xfrm>
            <a:off x="10200074" y="12177324"/>
            <a:ext cx="6767125" cy="430887"/>
          </a:xfrm>
        </p:spPr>
        <p:txBody>
          <a:bodyPr/>
          <a:lstStyle/>
          <a:p>
            <a:r>
              <a:rPr lang="bg-BG" sz="2800" dirty="0" smtClean="0"/>
              <a:t>Дирекция „Международни проекти“</a:t>
            </a:r>
            <a:endParaRPr lang="en-GB" sz="28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10200075" y="12736767"/>
            <a:ext cx="6767125" cy="430887"/>
          </a:xfrm>
        </p:spPr>
        <p:txBody>
          <a:bodyPr/>
          <a:lstStyle/>
          <a:p>
            <a:r>
              <a:rPr lang="bg-BG" sz="2800" dirty="0" smtClean="0"/>
              <a:t>Министерство на вътрешните работи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60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7685536"/>
            <a:ext cx="9293225" cy="4829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на </a:t>
            </a:r>
            <a:r>
              <a:rPr lang="ru-RU" dirty="0" err="1"/>
              <a:t>програма</a:t>
            </a:r>
            <a:r>
              <a:rPr lang="ru-RU" dirty="0"/>
              <a:t> „</a:t>
            </a:r>
            <a:r>
              <a:rPr lang="ru-RU" dirty="0" err="1"/>
              <a:t>Вътрешни</a:t>
            </a:r>
            <a:r>
              <a:rPr lang="ru-RU" dirty="0"/>
              <a:t> </a:t>
            </a:r>
            <a:r>
              <a:rPr lang="ru-RU" dirty="0" err="1"/>
              <a:t>работи</a:t>
            </a:r>
            <a:r>
              <a:rPr lang="ru-RU" dirty="0"/>
              <a:t>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3091543"/>
            <a:ext cx="22355752" cy="927044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Укреп</a:t>
            </a:r>
            <a:r>
              <a:rPr lang="bg-BG" dirty="0" err="1" smtClean="0">
                <a:solidFill>
                  <a:schemeClr val="tx1"/>
                </a:solidFill>
              </a:rPr>
              <a:t>ване</a:t>
            </a:r>
            <a:r>
              <a:rPr lang="bg-BG" dirty="0" smtClean="0">
                <a:solidFill>
                  <a:schemeClr val="tx1"/>
                </a:solidFill>
              </a:rPr>
              <a:t> 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националните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системи</a:t>
            </a:r>
            <a:r>
              <a:rPr lang="ru-RU" dirty="0">
                <a:solidFill>
                  <a:schemeClr val="tx1"/>
                </a:solidFill>
              </a:rPr>
              <a:t> за управление на </a:t>
            </a:r>
            <a:r>
              <a:rPr lang="ru-RU" dirty="0" err="1">
                <a:solidFill>
                  <a:schemeClr val="tx1"/>
                </a:solidFill>
              </a:rPr>
              <a:t>убежището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миграцията</a:t>
            </a:r>
            <a:r>
              <a:rPr lang="ru-RU" dirty="0" smtClean="0">
                <a:solidFill>
                  <a:schemeClr val="tx1"/>
                </a:solidFill>
              </a:rPr>
              <a:t> 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защита 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правото</a:t>
            </a:r>
            <a:r>
              <a:rPr lang="ru-RU" dirty="0" smtClean="0">
                <a:solidFill>
                  <a:schemeClr val="tx1"/>
                </a:solidFill>
              </a:rPr>
              <a:t> на убежище;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Подобряване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предотвратяването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разкриването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разследването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престъпления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Подкрепа за по-нататъшно укрепване на структурите и системите в областта на борбата срещу прането на пари и </a:t>
            </a:r>
            <a:r>
              <a:rPr lang="ru-RU" dirty="0" err="1" smtClean="0">
                <a:solidFill>
                  <a:schemeClr val="tx1"/>
                </a:solidFill>
              </a:rPr>
              <a:t>отнемането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незаконно </a:t>
            </a:r>
            <a:r>
              <a:rPr lang="ru-RU" dirty="0" err="1" smtClean="0">
                <a:solidFill>
                  <a:schemeClr val="tx1"/>
                </a:solidFill>
              </a:rPr>
              <a:t>придобито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имущество</a:t>
            </a:r>
            <a:r>
              <a:rPr lang="bg-BG" dirty="0" smtClean="0">
                <a:solidFill>
                  <a:schemeClr val="tx1"/>
                </a:solidFill>
              </a:rPr>
              <a:t>; 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Повишаване на интегритета и отчетността на националните </a:t>
            </a:r>
            <a:r>
              <a:rPr lang="bg-BG" dirty="0" err="1" smtClean="0">
                <a:solidFill>
                  <a:schemeClr val="tx1"/>
                </a:solidFill>
              </a:rPr>
              <a:t>правоохранителни</a:t>
            </a:r>
            <a:r>
              <a:rPr lang="bg-BG" dirty="0" smtClean="0">
                <a:solidFill>
                  <a:schemeClr val="tx1"/>
                </a:solidFill>
              </a:rPr>
              <a:t> органи, както и на капацитета за превенция, разкриване и разследване на корупцията;</a:t>
            </a:r>
          </a:p>
          <a:p>
            <a:r>
              <a:rPr lang="bg-BG" dirty="0" smtClean="0">
                <a:solidFill>
                  <a:schemeClr val="tx1"/>
                </a:solidFill>
              </a:rPr>
              <a:t>Развитие на двустранното сътрудничество в областта на вътрешните работи между България и Норвегия.</a:t>
            </a:r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1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0148" y="5339393"/>
            <a:ext cx="4762500" cy="285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r>
              <a:rPr lang="bg-BG" dirty="0" smtClean="0"/>
              <a:t>Бюджет на програма „Вътрешни работи“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bg-BG" b="1" dirty="0" smtClean="0">
              <a:solidFill>
                <a:srgbClr val="0F3C74"/>
              </a:solidFill>
            </a:endParaRPr>
          </a:p>
          <a:p>
            <a:endParaRPr lang="bg-BG" b="1" dirty="0" smtClean="0">
              <a:solidFill>
                <a:srgbClr val="0F3C74"/>
              </a:solidFill>
            </a:endParaRPr>
          </a:p>
          <a:p>
            <a:endParaRPr lang="bg-BG" b="1" dirty="0" smtClean="0">
              <a:solidFill>
                <a:srgbClr val="0F3C74"/>
              </a:solidFill>
            </a:endParaRPr>
          </a:p>
          <a:p>
            <a:endParaRPr lang="bg-BG" b="1" dirty="0" smtClean="0">
              <a:solidFill>
                <a:srgbClr val="0F3C74"/>
              </a:solidFill>
            </a:endParaRPr>
          </a:p>
          <a:p>
            <a:pPr marL="0" indent="0">
              <a:spcAft>
                <a:spcPts val="2000"/>
              </a:spcAft>
              <a:buNone/>
            </a:pPr>
            <a:r>
              <a:rPr lang="bg-BG" sz="3500" dirty="0">
                <a:solidFill>
                  <a:schemeClr val="tx1"/>
                </a:solidFill>
              </a:rPr>
              <a:t>Разпределение по програмни области (ПО):</a:t>
            </a:r>
          </a:p>
          <a:p>
            <a:pPr marL="36000">
              <a:spcAft>
                <a:spcPts val="2000"/>
              </a:spcAft>
            </a:pPr>
            <a:r>
              <a:rPr lang="bg-BG" sz="3500" dirty="0" smtClean="0">
                <a:solidFill>
                  <a:schemeClr val="tx1"/>
                </a:solidFill>
              </a:rPr>
              <a:t>ПО 16 – Добро управление, отчетност и прозрачност на институциите</a:t>
            </a:r>
          </a:p>
          <a:p>
            <a:pPr marL="950263" lvl="1">
              <a:spcAft>
                <a:spcPts val="2000"/>
              </a:spcAft>
            </a:pPr>
            <a:r>
              <a:rPr lang="bg-BG" sz="3500" dirty="0" smtClean="0">
                <a:solidFill>
                  <a:schemeClr val="tx1"/>
                </a:solidFill>
              </a:rPr>
              <a:t>Общ бюджет–</a:t>
            </a:r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bg-BG" sz="3500" dirty="0" smtClean="0">
                <a:solidFill>
                  <a:schemeClr val="tx1"/>
                </a:solidFill>
              </a:rPr>
              <a:t>2 </a:t>
            </a:r>
            <a:r>
              <a:rPr lang="bg-BG" sz="3500" dirty="0">
                <a:solidFill>
                  <a:schemeClr val="tx1"/>
                </a:solidFill>
              </a:rPr>
              <a:t>850 </a:t>
            </a:r>
            <a:r>
              <a:rPr lang="bg-BG" sz="3500" dirty="0" smtClean="0">
                <a:solidFill>
                  <a:schemeClr val="tx1"/>
                </a:solidFill>
              </a:rPr>
              <a:t>000</a:t>
            </a:r>
            <a:r>
              <a:rPr lang="en-US" sz="3500" dirty="0" smtClean="0">
                <a:solidFill>
                  <a:schemeClr val="tx1"/>
                </a:solidFill>
              </a:rPr>
              <a:t> </a:t>
            </a:r>
            <a:r>
              <a:rPr lang="bg-BG" sz="3500" dirty="0" smtClean="0">
                <a:solidFill>
                  <a:schemeClr val="tx1"/>
                </a:solidFill>
              </a:rPr>
              <a:t>евро</a:t>
            </a:r>
          </a:p>
          <a:p>
            <a:pPr marL="36000">
              <a:spcAft>
                <a:spcPts val="2000"/>
              </a:spcAft>
            </a:pPr>
            <a:r>
              <a:rPr lang="bg-BG" sz="3500" dirty="0" smtClean="0">
                <a:solidFill>
                  <a:schemeClr val="tx1"/>
                </a:solidFill>
              </a:rPr>
              <a:t>ПО 18 – Убежище и миграция </a:t>
            </a:r>
          </a:p>
          <a:p>
            <a:pPr marL="950263" lvl="1">
              <a:spcAft>
                <a:spcPts val="2000"/>
              </a:spcAft>
            </a:pPr>
            <a:r>
              <a:rPr lang="bg-BG" sz="3500" dirty="0" smtClean="0">
                <a:solidFill>
                  <a:schemeClr val="tx1"/>
                </a:solidFill>
              </a:rPr>
              <a:t>Общ бюджет – 5 </a:t>
            </a:r>
            <a:r>
              <a:rPr lang="bg-BG" sz="3500" dirty="0">
                <a:solidFill>
                  <a:schemeClr val="tx1"/>
                </a:solidFill>
              </a:rPr>
              <a:t>906 </a:t>
            </a:r>
            <a:r>
              <a:rPr lang="bg-BG" sz="3500" dirty="0" smtClean="0">
                <a:solidFill>
                  <a:schemeClr val="tx1"/>
                </a:solidFill>
              </a:rPr>
              <a:t>000 евро</a:t>
            </a:r>
          </a:p>
          <a:p>
            <a:pPr marL="36000">
              <a:spcAft>
                <a:spcPts val="2000"/>
              </a:spcAft>
            </a:pPr>
            <a:r>
              <a:rPr lang="bg-BG" sz="3500" dirty="0" smtClean="0">
                <a:solidFill>
                  <a:schemeClr val="tx1"/>
                </a:solidFill>
              </a:rPr>
              <a:t>ПО 20 – Международно полицейско сътрудничество и борба с престъпността </a:t>
            </a:r>
          </a:p>
          <a:p>
            <a:pPr marL="950263" lvl="1">
              <a:spcAft>
                <a:spcPts val="2000"/>
              </a:spcAft>
            </a:pPr>
            <a:r>
              <a:rPr lang="bg-BG" sz="3500" dirty="0">
                <a:solidFill>
                  <a:schemeClr val="tx1"/>
                </a:solidFill>
              </a:rPr>
              <a:t>Общ бюджет</a:t>
            </a:r>
            <a:r>
              <a:rPr lang="bg-BG" sz="3500" dirty="0" smtClean="0">
                <a:solidFill>
                  <a:schemeClr val="tx1"/>
                </a:solidFill>
              </a:rPr>
              <a:t>– 12 </a:t>
            </a:r>
            <a:r>
              <a:rPr lang="bg-BG" sz="3500" dirty="0">
                <a:solidFill>
                  <a:schemeClr val="tx1"/>
                </a:solidFill>
              </a:rPr>
              <a:t>411 </a:t>
            </a:r>
            <a:r>
              <a:rPr lang="bg-BG" sz="3500" dirty="0" smtClean="0">
                <a:solidFill>
                  <a:schemeClr val="tx1"/>
                </a:solidFill>
              </a:rPr>
              <a:t>506 евро</a:t>
            </a:r>
          </a:p>
          <a:p>
            <a:pPr marL="36000">
              <a:spcAft>
                <a:spcPts val="2000"/>
              </a:spcAft>
            </a:pPr>
            <a:r>
              <a:rPr lang="bg-BG" sz="3500" dirty="0" smtClean="0">
                <a:solidFill>
                  <a:schemeClr val="tx1"/>
                </a:solidFill>
              </a:rPr>
              <a:t>Подобряване на положението на ромското население </a:t>
            </a:r>
          </a:p>
          <a:p>
            <a:pPr marL="950263" lvl="1">
              <a:spcAft>
                <a:spcPts val="2000"/>
              </a:spcAft>
            </a:pPr>
            <a:r>
              <a:rPr lang="bg-BG" sz="3500" dirty="0">
                <a:solidFill>
                  <a:schemeClr val="tx1"/>
                </a:solidFill>
              </a:rPr>
              <a:t>Общ бюджет</a:t>
            </a:r>
            <a:r>
              <a:rPr lang="bg-BG" sz="3500" dirty="0" smtClean="0">
                <a:solidFill>
                  <a:schemeClr val="tx1"/>
                </a:solidFill>
              </a:rPr>
              <a:t>– 2 </a:t>
            </a:r>
            <a:r>
              <a:rPr lang="bg-BG" sz="3500" dirty="0">
                <a:solidFill>
                  <a:schemeClr val="tx1"/>
                </a:solidFill>
              </a:rPr>
              <a:t>580 </a:t>
            </a:r>
            <a:r>
              <a:rPr lang="bg-BG" sz="3500" dirty="0" smtClean="0">
                <a:solidFill>
                  <a:schemeClr val="tx1"/>
                </a:solidFill>
              </a:rPr>
              <a:t>000 евро</a:t>
            </a:r>
            <a:endParaRPr lang="bg-BG" b="1" dirty="0">
              <a:solidFill>
                <a:srgbClr val="0F3C74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60387" y="2086502"/>
            <a:ext cx="21861704" cy="461665"/>
          </a:xfrm>
        </p:spPr>
        <p:txBody>
          <a:bodyPr/>
          <a:lstStyle/>
          <a:p>
            <a:r>
              <a:rPr lang="bg-BG" dirty="0" smtClean="0"/>
              <a:t> 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043724" y="2771671"/>
            <a:ext cx="13902267" cy="19004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dirty="0" smtClean="0">
                <a:solidFill>
                  <a:srgbClr val="0F3C74"/>
                </a:solidFill>
              </a:rPr>
              <a:t>Финансиране</a:t>
            </a:r>
            <a:r>
              <a:rPr lang="ru-RU" dirty="0" smtClean="0">
                <a:solidFill>
                  <a:srgbClr val="0F3C74"/>
                </a:solidFill>
              </a:rPr>
              <a:t> </a:t>
            </a:r>
            <a:r>
              <a:rPr lang="ru-RU" dirty="0">
                <a:solidFill>
                  <a:srgbClr val="0F3C74"/>
                </a:solidFill>
              </a:rPr>
              <a:t>от </a:t>
            </a:r>
            <a:r>
              <a:rPr lang="ru-RU" dirty="0" smtClean="0">
                <a:solidFill>
                  <a:srgbClr val="0F3C74"/>
                </a:solidFill>
              </a:rPr>
              <a:t>НФМ</a:t>
            </a:r>
            <a:r>
              <a:rPr lang="bg-BG" dirty="0" smtClean="0">
                <a:solidFill>
                  <a:srgbClr val="0F3C74"/>
                </a:solidFill>
              </a:rPr>
              <a:t>: 21 500 000 евро</a:t>
            </a:r>
          </a:p>
          <a:p>
            <a:r>
              <a:rPr lang="bg-BG" dirty="0" smtClean="0">
                <a:solidFill>
                  <a:srgbClr val="0F3C74"/>
                </a:solidFill>
              </a:rPr>
              <a:t>Национално съфинансиране</a:t>
            </a:r>
            <a:r>
              <a:rPr lang="bg-BG" dirty="0">
                <a:solidFill>
                  <a:srgbClr val="0F3C74"/>
                </a:solidFill>
              </a:rPr>
              <a:t>: 3 794 118 евро </a:t>
            </a:r>
            <a:endParaRPr lang="bg-BG" dirty="0" smtClean="0">
              <a:solidFill>
                <a:srgbClr val="0F3C74"/>
              </a:solidFill>
            </a:endParaRPr>
          </a:p>
          <a:p>
            <a:r>
              <a:rPr lang="bg-BG" b="1" dirty="0" smtClean="0">
                <a:solidFill>
                  <a:srgbClr val="0F3C74"/>
                </a:solidFill>
              </a:rPr>
              <a:t>Общ бюджет</a:t>
            </a:r>
            <a:r>
              <a:rPr lang="en-GB" b="1" dirty="0" smtClean="0">
                <a:solidFill>
                  <a:srgbClr val="0F3C74"/>
                </a:solidFill>
              </a:rPr>
              <a:t>:</a:t>
            </a:r>
            <a:r>
              <a:rPr lang="bg-BG" b="1" dirty="0" smtClean="0">
                <a:solidFill>
                  <a:srgbClr val="0F3C74"/>
                </a:solidFill>
              </a:rPr>
              <a:t> </a:t>
            </a:r>
            <a:r>
              <a:rPr lang="en-GB" b="1" dirty="0" smtClean="0">
                <a:solidFill>
                  <a:srgbClr val="0F3C74"/>
                </a:solidFill>
              </a:rPr>
              <a:t>25</a:t>
            </a:r>
            <a:r>
              <a:rPr lang="bg-BG" b="1" dirty="0" smtClean="0">
                <a:solidFill>
                  <a:srgbClr val="0F3C74"/>
                </a:solidFill>
              </a:rPr>
              <a:t> </a:t>
            </a:r>
            <a:r>
              <a:rPr lang="en-GB" b="1" dirty="0" smtClean="0">
                <a:solidFill>
                  <a:srgbClr val="0F3C74"/>
                </a:solidFill>
              </a:rPr>
              <a:t>294</a:t>
            </a:r>
            <a:r>
              <a:rPr lang="bg-BG" b="1" dirty="0" smtClean="0">
                <a:solidFill>
                  <a:srgbClr val="0F3C74"/>
                </a:solidFill>
              </a:rPr>
              <a:t> </a:t>
            </a:r>
            <a:r>
              <a:rPr lang="en-GB" b="1" dirty="0" smtClean="0">
                <a:solidFill>
                  <a:srgbClr val="0F3C74"/>
                </a:solidFill>
              </a:rPr>
              <a:t>118</a:t>
            </a:r>
            <a:r>
              <a:rPr lang="bg-BG" b="1" dirty="0" smtClean="0">
                <a:solidFill>
                  <a:srgbClr val="0F3C74"/>
                </a:solidFill>
              </a:rPr>
              <a:t> евро</a:t>
            </a:r>
            <a:endParaRPr lang="en-GB" b="1" dirty="0">
              <a:solidFill>
                <a:srgbClr val="0F3C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58785"/>
            <a:ext cx="21861705" cy="2154436"/>
          </a:xfrm>
        </p:spPr>
        <p:txBody>
          <a:bodyPr/>
          <a:lstStyle/>
          <a:p>
            <a:r>
              <a:rPr lang="bg-BG" dirty="0"/>
              <a:t>Разпределение на бюджета</a:t>
            </a:r>
            <a:br>
              <a:rPr lang="bg-BG" dirty="0"/>
            </a:b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26153"/>
              </p:ext>
            </p:extLst>
          </p:nvPr>
        </p:nvGraphicFramePr>
        <p:xfrm>
          <a:off x="1260475" y="3090863"/>
          <a:ext cx="21861463" cy="918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6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pPr algn="ctr"/>
            <a:r>
              <a:rPr lang="ru-RU" dirty="0" err="1" smtClean="0"/>
              <a:t>Очаквани</a:t>
            </a:r>
            <a:r>
              <a:rPr lang="ru-RU" dirty="0" smtClean="0"/>
              <a:t> </a:t>
            </a:r>
            <a:r>
              <a:rPr lang="ru-RU" dirty="0" err="1" smtClean="0"/>
              <a:t>резултати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</a:t>
            </a:r>
            <a:r>
              <a:rPr lang="ru-RU" dirty="0" err="1" smtClean="0"/>
              <a:t>ъздаване</a:t>
            </a:r>
            <a:r>
              <a:rPr lang="ru-RU" dirty="0" smtClean="0"/>
              <a:t> на </a:t>
            </a:r>
            <a:r>
              <a:rPr lang="ru-RU" dirty="0" err="1" smtClean="0"/>
              <a:t>център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настаняване</a:t>
            </a:r>
            <a:r>
              <a:rPr lang="ru-RU" dirty="0"/>
              <a:t> на </a:t>
            </a:r>
            <a:r>
              <a:rPr lang="ru-RU" dirty="0" err="1"/>
              <a:t>непридружени</a:t>
            </a:r>
            <a:r>
              <a:rPr lang="ru-RU" dirty="0"/>
              <a:t> </a:t>
            </a:r>
            <a:r>
              <a:rPr lang="ru-RU" dirty="0" err="1"/>
              <a:t>деца</a:t>
            </a:r>
            <a:r>
              <a:rPr lang="ru-RU" dirty="0"/>
              <a:t> </a:t>
            </a:r>
            <a:r>
              <a:rPr lang="ru-RU" dirty="0" err="1" smtClean="0"/>
              <a:t>чужденци</a:t>
            </a:r>
            <a:r>
              <a:rPr lang="ru-RU" dirty="0" smtClean="0"/>
              <a:t>, </a:t>
            </a:r>
            <a:r>
              <a:rPr lang="bg-BG" dirty="0" smtClean="0"/>
              <a:t>повишаване </a:t>
            </a:r>
            <a:r>
              <a:rPr lang="bg-BG" dirty="0"/>
              <a:t>на административния капацитет на държавните органи в областта на убежището, </a:t>
            </a:r>
            <a:r>
              <a:rPr lang="bg-BG" dirty="0" smtClean="0"/>
              <a:t>миграцията и </a:t>
            </a:r>
            <a:r>
              <a:rPr lang="bg-BG" dirty="0"/>
              <a:t>п</a:t>
            </a:r>
            <a:r>
              <a:rPr lang="bg-BG" dirty="0" smtClean="0"/>
              <a:t>одкрепа за доброволно </a:t>
            </a:r>
            <a:r>
              <a:rPr lang="bg-BG" dirty="0"/>
              <a:t>връщане </a:t>
            </a:r>
            <a:r>
              <a:rPr lang="bg-BG" dirty="0" smtClean="0"/>
              <a:t>на граждани на трети държави;</a:t>
            </a:r>
          </a:p>
          <a:p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капацитета</a:t>
            </a:r>
            <a:r>
              <a:rPr lang="ru-RU" dirty="0"/>
              <a:t> за противодействие и </a:t>
            </a:r>
            <a:r>
              <a:rPr lang="ru-RU" dirty="0" err="1"/>
              <a:t>разследване</a:t>
            </a:r>
            <a:r>
              <a:rPr lang="ru-RU" dirty="0"/>
              <a:t> на </a:t>
            </a:r>
            <a:r>
              <a:rPr lang="ru-RU" dirty="0" err="1"/>
              <a:t>организираната</a:t>
            </a:r>
            <a:r>
              <a:rPr lang="ru-RU" dirty="0"/>
              <a:t> </a:t>
            </a:r>
            <a:r>
              <a:rPr lang="ru-RU" dirty="0" err="1"/>
              <a:t>престъпност</a:t>
            </a:r>
            <a:r>
              <a:rPr lang="ru-RU" dirty="0"/>
              <a:t>, </a:t>
            </a:r>
            <a:r>
              <a:rPr lang="ru-RU" dirty="0" err="1"/>
              <a:t>насърчаване</a:t>
            </a:r>
            <a:r>
              <a:rPr lang="ru-RU" dirty="0"/>
              <a:t> на </a:t>
            </a:r>
            <a:r>
              <a:rPr lang="ru-RU" dirty="0" err="1"/>
              <a:t>международното</a:t>
            </a:r>
            <a:r>
              <a:rPr lang="ru-RU" dirty="0"/>
              <a:t> </a:t>
            </a:r>
            <a:r>
              <a:rPr lang="ru-RU" dirty="0" err="1"/>
              <a:t>полицейско</a:t>
            </a:r>
            <a:r>
              <a:rPr lang="ru-RU" dirty="0"/>
              <a:t> </a:t>
            </a:r>
            <a:r>
              <a:rPr lang="ru-RU" dirty="0" err="1"/>
              <a:t>сътрудничество</a:t>
            </a:r>
            <a:r>
              <a:rPr lang="ru-RU" dirty="0"/>
              <a:t> и </a:t>
            </a:r>
            <a:r>
              <a:rPr lang="ru-RU" dirty="0" err="1"/>
              <a:t>повишаване</a:t>
            </a:r>
            <a:r>
              <a:rPr lang="ru-RU" dirty="0"/>
              <a:t> на </a:t>
            </a:r>
            <a:r>
              <a:rPr lang="ru-RU" dirty="0" err="1"/>
              <a:t>ефективността</a:t>
            </a:r>
            <a:r>
              <a:rPr lang="ru-RU" dirty="0"/>
              <a:t> за </a:t>
            </a:r>
            <a:r>
              <a:rPr lang="ru-RU" dirty="0" err="1"/>
              <a:t>борба</a:t>
            </a:r>
            <a:r>
              <a:rPr lang="ru-RU" dirty="0"/>
              <a:t> с </a:t>
            </a:r>
            <a:r>
              <a:rPr lang="ru-RU" dirty="0" err="1"/>
              <a:t>изпирането</a:t>
            </a:r>
            <a:r>
              <a:rPr lang="ru-RU" dirty="0"/>
              <a:t> на пари и </a:t>
            </a:r>
            <a:r>
              <a:rPr lang="ru-RU" dirty="0" err="1"/>
              <a:t>финансирането</a:t>
            </a:r>
            <a:r>
              <a:rPr lang="ru-RU" dirty="0"/>
              <a:t> на </a:t>
            </a:r>
            <a:r>
              <a:rPr lang="ru-RU" dirty="0" err="1" smtClean="0"/>
              <a:t>тероризма</a:t>
            </a:r>
            <a:r>
              <a:rPr lang="ru-RU" dirty="0" smtClean="0"/>
              <a:t>;</a:t>
            </a:r>
          </a:p>
          <a:p>
            <a:r>
              <a:rPr lang="ru-RU" dirty="0" err="1"/>
              <a:t>Въвеждане</a:t>
            </a:r>
            <a:r>
              <a:rPr lang="ru-RU" dirty="0"/>
              <a:t> на мерки за </a:t>
            </a:r>
            <a:r>
              <a:rPr lang="ru-RU" dirty="0" err="1"/>
              <a:t>предотвратяване</a:t>
            </a:r>
            <a:r>
              <a:rPr lang="ru-RU" dirty="0"/>
              <a:t> и </a:t>
            </a:r>
            <a:r>
              <a:rPr lang="ru-RU" dirty="0" err="1"/>
              <a:t>борба</a:t>
            </a:r>
            <a:r>
              <a:rPr lang="ru-RU" dirty="0"/>
              <a:t> с </a:t>
            </a:r>
            <a:r>
              <a:rPr lang="ru-RU" dirty="0" err="1"/>
              <a:t>корупцията</a:t>
            </a:r>
            <a:r>
              <a:rPr lang="ru-RU" dirty="0"/>
              <a:t> и </a:t>
            </a:r>
            <a:r>
              <a:rPr lang="ru-RU" dirty="0" err="1"/>
              <a:t>повишаване</a:t>
            </a:r>
            <a:r>
              <a:rPr lang="ru-RU" dirty="0"/>
              <a:t> на </a:t>
            </a:r>
            <a:r>
              <a:rPr lang="ru-RU" dirty="0" err="1"/>
              <a:t>капацитета</a:t>
            </a:r>
            <a:r>
              <a:rPr lang="ru-RU" dirty="0"/>
              <a:t> на </a:t>
            </a:r>
            <a:r>
              <a:rPr lang="ru-RU" dirty="0" err="1"/>
              <a:t>българските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за </a:t>
            </a:r>
            <a:r>
              <a:rPr lang="ru-RU" dirty="0" err="1"/>
              <a:t>възстановяване</a:t>
            </a:r>
            <a:r>
              <a:rPr lang="ru-RU" dirty="0"/>
              <a:t> и управление на </a:t>
            </a:r>
            <a:r>
              <a:rPr lang="ru-RU" dirty="0" err="1"/>
              <a:t>активи</a:t>
            </a:r>
            <a:r>
              <a:rPr lang="ru-RU" dirty="0"/>
              <a:t> от </a:t>
            </a:r>
            <a:r>
              <a:rPr lang="ru-RU" dirty="0" err="1"/>
              <a:t>престъпна</a:t>
            </a:r>
            <a:r>
              <a:rPr lang="ru-RU" dirty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;</a:t>
            </a:r>
          </a:p>
          <a:p>
            <a:r>
              <a:rPr lang="ru-RU" dirty="0" err="1"/>
              <a:t>Подобряване</a:t>
            </a:r>
            <a:r>
              <a:rPr lang="ru-RU" dirty="0"/>
              <a:t> на </a:t>
            </a:r>
            <a:r>
              <a:rPr lang="ru-RU" dirty="0" err="1"/>
              <a:t>координацията</a:t>
            </a:r>
            <a:r>
              <a:rPr lang="ru-RU" dirty="0"/>
              <a:t> и диалога между </a:t>
            </a:r>
            <a:r>
              <a:rPr lang="ru-RU" dirty="0" err="1"/>
              <a:t>полицията</a:t>
            </a:r>
            <a:r>
              <a:rPr lang="ru-RU" dirty="0"/>
              <a:t> и </a:t>
            </a:r>
            <a:r>
              <a:rPr lang="ru-RU" dirty="0" err="1"/>
              <a:t>местните</a:t>
            </a:r>
            <a:r>
              <a:rPr lang="ru-RU" dirty="0"/>
              <a:t> общности в области с висок </a:t>
            </a:r>
            <a:r>
              <a:rPr lang="ru-RU" dirty="0" err="1"/>
              <a:t>дял</a:t>
            </a:r>
            <a:r>
              <a:rPr lang="ru-RU" dirty="0"/>
              <a:t> на </a:t>
            </a:r>
            <a:r>
              <a:rPr lang="ru-RU" dirty="0" err="1"/>
              <a:t>ромско</a:t>
            </a:r>
            <a:r>
              <a:rPr lang="ru-RU" dirty="0"/>
              <a:t> население;</a:t>
            </a:r>
          </a:p>
          <a:p>
            <a:endParaRPr lang="ru-RU" dirty="0"/>
          </a:p>
          <a:p>
            <a:endParaRPr lang="ru-RU" dirty="0"/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60386" y="2402245"/>
            <a:ext cx="21861704" cy="461665"/>
          </a:xfrm>
        </p:spPr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38" y="8477251"/>
            <a:ext cx="8464062" cy="36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3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</p:spPr>
        <p:txBody>
          <a:bodyPr/>
          <a:lstStyle/>
          <a:p>
            <a:r>
              <a:rPr lang="bg-BG" dirty="0" smtClean="0"/>
              <a:t>Укрепване на двустранните отношения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r>
              <a:rPr lang="bg-BG" dirty="0" smtClean="0"/>
              <a:t>Фондът </a:t>
            </a:r>
            <a:r>
              <a:rPr lang="bg-BG" dirty="0"/>
              <a:t>за двустранни отношения е инструмент за укрепване на сътрудничеството и повишаване на степента на взаимно познаване и разбиране между България и </a:t>
            </a:r>
            <a:r>
              <a:rPr lang="bg-BG" dirty="0" smtClean="0"/>
              <a:t>Норвегия;</a:t>
            </a:r>
            <a:endParaRPr lang="bg-BG" dirty="0"/>
          </a:p>
          <a:p>
            <a:r>
              <a:rPr lang="bg-BG" dirty="0" smtClean="0"/>
              <a:t>Средствата са предназначени основно, но не само, за: </a:t>
            </a:r>
          </a:p>
          <a:p>
            <a:pPr lvl="1"/>
            <a:r>
              <a:rPr lang="bg-BG" dirty="0" smtClean="0"/>
              <a:t>търсене на партньори за проекти,  създаване на партньорства и подготовка на предложения за проекти;</a:t>
            </a:r>
          </a:p>
          <a:p>
            <a:pPr lvl="1"/>
            <a:r>
              <a:rPr lang="bg-BG" dirty="0" smtClean="0"/>
              <a:t>двустранни консултации, обмен на опит, знания, технология и добри практики между сходни институции в България и Норвегия;</a:t>
            </a:r>
          </a:p>
          <a:p>
            <a:pPr lvl="1"/>
            <a:r>
              <a:rPr lang="bg-BG" dirty="0" smtClean="0"/>
              <a:t>насърчаване, развиване и засилване на координацията, взаимодействието и взаимното разбирателство между </a:t>
            </a:r>
            <a:r>
              <a:rPr lang="bg-BG" dirty="0" err="1" smtClean="0"/>
              <a:t>правоприлагащите</a:t>
            </a:r>
            <a:r>
              <a:rPr lang="bg-BG" dirty="0" smtClean="0"/>
              <a:t> органи в България и Норвегия.</a:t>
            </a:r>
          </a:p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1826" y="2258268"/>
            <a:ext cx="21861704" cy="461665"/>
          </a:xfrm>
        </p:spPr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94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Благодаря за вниманието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https://www.mvr.bg/dmp/</a:t>
            </a:r>
            <a:br>
              <a:rPr lang="en-GB" dirty="0"/>
            </a:br>
            <a:r>
              <a:rPr lang="en-GB" dirty="0"/>
              <a:t>Mail: dmp@mvr.bg</a:t>
            </a:r>
            <a:br>
              <a:rPr lang="en-GB" dirty="0"/>
            </a:br>
            <a:r>
              <a:rPr lang="en-GB" dirty="0"/>
              <a:t>Tel: +359 2 982 74 12</a:t>
            </a:r>
          </a:p>
        </p:txBody>
      </p:sp>
    </p:spTree>
    <p:extLst>
      <p:ext uri="{BB962C8B-B14F-4D97-AF65-F5344CB8AC3E}">
        <p14:creationId xmlns:p14="http://schemas.microsoft.com/office/powerpoint/2010/main" val="1793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1891</TotalTime>
  <Words>458</Words>
  <Application>Microsoft Office PowerPoint</Application>
  <PresentationFormat>Custom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Office-tema</vt:lpstr>
      <vt:lpstr>Програма „Вътрешни работи“</vt:lpstr>
      <vt:lpstr>Цели на програма „Вътрешни работи“</vt:lpstr>
      <vt:lpstr>Бюджет на програма „Вътрешни работи“</vt:lpstr>
      <vt:lpstr>Разпределение на бюджета </vt:lpstr>
      <vt:lpstr>Очаквани резултати</vt:lpstr>
      <vt:lpstr>Укрепване на двустранните отношения</vt:lpstr>
      <vt:lpstr>Благодаря за вниманието!</vt:lpstr>
    </vt:vector>
  </TitlesOfParts>
  <Company>EFTA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Krasimir N. Ushnev</cp:lastModifiedBy>
  <cp:revision>73</cp:revision>
  <dcterms:created xsi:type="dcterms:W3CDTF">2017-06-12T12:11:38Z</dcterms:created>
  <dcterms:modified xsi:type="dcterms:W3CDTF">2018-11-22T15:43:48Z</dcterms:modified>
</cp:coreProperties>
</file>